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62" r:id="rId8"/>
    <p:sldId id="289" r:id="rId9"/>
    <p:sldId id="264" r:id="rId10"/>
    <p:sldId id="258" r:id="rId11"/>
    <p:sldId id="278" r:id="rId12"/>
    <p:sldId id="282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y Morad" initials="SM" lastIdx="1" clrIdx="3">
    <p:extLst>
      <p:ext uri="{19B8F6BF-5375-455C-9EA6-DF929625EA0E}">
        <p15:presenceInfo xmlns:p15="http://schemas.microsoft.com/office/powerpoint/2012/main" userId="c4a114254bc71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09" autoAdjust="0"/>
  </p:normalViewPr>
  <p:slideViewPr>
    <p:cSldViewPr snapToGrid="0">
      <p:cViewPr varScale="1">
        <p:scale>
          <a:sx n="110" d="100"/>
          <a:sy n="110" d="100"/>
        </p:scale>
        <p:origin x="648" y="1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39" y="4452257"/>
            <a:ext cx="4941771" cy="1122202"/>
          </a:xfrm>
        </p:spPr>
        <p:txBody>
          <a:bodyPr/>
          <a:lstStyle/>
          <a:p>
            <a:r>
              <a:rPr lang="en-US" dirty="0"/>
              <a:t>Med-assist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903" y="5689976"/>
            <a:ext cx="4941770" cy="396660"/>
          </a:xfrm>
        </p:spPr>
        <p:txBody>
          <a:bodyPr/>
          <a:lstStyle/>
          <a:p>
            <a:r>
              <a:rPr lang="en-US" dirty="0"/>
              <a:t>Smarter hospital flow, with AI at your side.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39F07-25CB-77C5-884C-CB3109C2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55" y="3814356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013166"/>
            <a:ext cx="5111750" cy="2194968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1600" b="1" dirty="0"/>
              <a:t>MedAssist AI</a:t>
            </a:r>
            <a:r>
              <a:rPr lang="en-US" sz="1600" dirty="0"/>
              <a:t> is a hospital assistant built to tackle one of the most pressing challenges in healthcare - delayed patient discharge.</a:t>
            </a:r>
            <a:br>
              <a:rPr lang="en-US" sz="1600" dirty="0"/>
            </a:br>
            <a:r>
              <a:rPr lang="en-US" sz="1600" dirty="0"/>
              <a:t>By combining real clinical insights, live hospital data, and AI-powered reasoning, we help hospitals detect overloads, suggest early discharges, and notify staff in real time.</a:t>
            </a:r>
            <a:br>
              <a:rPr lang="en-US" sz="1600" dirty="0"/>
            </a:br>
            <a:r>
              <a:rPr lang="en-US" sz="1600" dirty="0"/>
              <a:t>Our tool is safe, explainable, and ready to make an immediate operational impact.</a:t>
            </a:r>
            <a:br>
              <a:rPr lang="en-US" sz="1600" dirty="0"/>
            </a:br>
            <a:r>
              <a:rPr lang="en-US" sz="1600" dirty="0"/>
              <a:t>With MedAssist AI, hospitals can improve patient flow, reduce staff strain, and give families peace of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9848491-CD98-9E92-4255-6D39160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008915" cy="2004161"/>
          </a:xfrm>
        </p:spPr>
        <p:txBody>
          <a:bodyPr>
            <a:normAutofit/>
          </a:bodyPr>
          <a:lstStyle/>
          <a:p>
            <a:r>
              <a:rPr lang="en-US" sz="1600" b="1" dirty="0"/>
              <a:t>Thank you for your time and attention.</a:t>
            </a:r>
            <a:br>
              <a:rPr lang="en-US" sz="1600" dirty="0"/>
            </a:br>
            <a:r>
              <a:rPr lang="en-US" sz="1600" dirty="0"/>
              <a:t>We welcome your feedback, questions, and collaboration.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867DF3-F654-0620-5F28-BDCBB9F8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680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20611"/>
            <a:ext cx="2476138" cy="6362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/>
              <a:t>Beds stay full longer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841" y="2546855"/>
            <a:ext cx="3064476" cy="717078"/>
          </a:xfrm>
        </p:spPr>
        <p:txBody>
          <a:bodyPr/>
          <a:lstStyle/>
          <a:p>
            <a:pPr algn="ctr"/>
            <a:r>
              <a:rPr lang="en-US" sz="1500" dirty="0"/>
              <a:t>Delays create downstream overload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527" y="3693406"/>
            <a:ext cx="2556873" cy="514350"/>
          </a:xfrm>
        </p:spPr>
        <p:txBody>
          <a:bodyPr/>
          <a:lstStyle/>
          <a:p>
            <a:pPr algn="ctr"/>
            <a:r>
              <a:rPr lang="en-US" dirty="0"/>
              <a:t>Nurses rely on manual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3011" y="4766236"/>
            <a:ext cx="2888524" cy="514350"/>
          </a:xfrm>
        </p:spPr>
        <p:txBody>
          <a:bodyPr/>
          <a:lstStyle/>
          <a:p>
            <a:pPr algn="ctr"/>
            <a:r>
              <a:rPr lang="en-US" dirty="0"/>
              <a:t>Doctors agree: </a:t>
            </a:r>
            <a:br>
              <a:rPr lang="en-US" dirty="0"/>
            </a:br>
            <a:r>
              <a:rPr lang="en-US" dirty="0"/>
              <a:t>this is a real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Discharge decisions often happen hours, sometimes days later than medically necessary.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ERs and other wards back up when patients can't be transferred or admitted in time.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Staff must monitor dozens of patients and detect readiness by memory or notes.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We spoke with hospital staff who confirmed the pain and said they’d use this today.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" y="357051"/>
            <a:ext cx="4691574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FROM prof. Michael rosenberg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1602377"/>
            <a:ext cx="5355772" cy="4753972"/>
          </a:xfrm>
        </p:spPr>
        <p:txBody>
          <a:bodyPr>
            <a:normAutofit/>
          </a:bodyPr>
          <a:lstStyle/>
          <a:p>
            <a:r>
              <a:rPr lang="en-US" sz="1800" b="1" dirty="0"/>
              <a:t>Q: </a:t>
            </a:r>
            <a:r>
              <a:rPr lang="en-US" sz="1800" dirty="0"/>
              <a:t>Does delayed discharge impact hospital flow?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absolutely.”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How many staff members, on average, take part in the decision to release a single patient and how long does it take?</a:t>
            </a:r>
            <a:br>
              <a:rPr lang="en-US" sz="1800" b="1" dirty="0"/>
            </a:br>
            <a:r>
              <a:rPr lang="en-US" sz="1800" b="1" dirty="0"/>
              <a:t>A: </a:t>
            </a:r>
            <a:r>
              <a:rPr lang="en-US" sz="1800" dirty="0"/>
              <a:t>“It depends on the treating doctor’s decision, but usually the treating doctor, attending nurse and head nurse…. It takes at least 3-4 hours a day… just to get an evaluation” 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Are all clinical patient data fully documented in EMR system?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all of it.”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Video ">
            <a:hlinkClick r:id="" action="ppaction://media"/>
            <a:extLst>
              <a:ext uri="{FF2B5EF4-FFF2-40B4-BE49-F238E27FC236}">
                <a16:creationId xmlns:a16="http://schemas.microsoft.com/office/drawing/2014/main" id="{8516B8F3-9CBE-F61A-857B-6255A1535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9272" y="101206"/>
            <a:ext cx="3767684" cy="66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INTELLIGENT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AI predicts discharge readiness and detects department overloads in real-time.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Nurses and staff receive mobile-friendly alerts and clear, explainable suggestions.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CLINICALLY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Built with full transparency, data security, and real clinical input.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IMMEDIATE IMPACT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Can reduce patient stay hours and free up beds starting from day one.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0662666-1485-BB7D-FFBE-D3D217E6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MONITORS HOSPITAL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Continuously tracks ward occupancy, staffing levels, and alerts on overload.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PREDICTS PATIENT DISCHARGES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Analyzes vitals, history, and treatments to flag patients likely ready to go home.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THE RIGHT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/>
              <a:t>Sends real-time alerts to nurses and doctors with explainable recommendations.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INFORMS PATIENT FAMILIES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/>
              <a:t>Offers a secure, AI-powered chat that answers common status questions.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47" y="633689"/>
            <a:ext cx="5111750" cy="557950"/>
          </a:xfrm>
        </p:spPr>
        <p:txBody>
          <a:bodyPr/>
          <a:lstStyle/>
          <a:p>
            <a:r>
              <a:rPr lang="en-US" dirty="0"/>
              <a:t>WHERE WE USE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C68D8B-0616-3664-FF89-1D165631257C}"/>
              </a:ext>
            </a:extLst>
          </p:cNvPr>
          <p:cNvSpPr txBox="1">
            <a:spLocks/>
          </p:cNvSpPr>
          <p:nvPr/>
        </p:nvSpPr>
        <p:spPr>
          <a:xfrm>
            <a:off x="1205321" y="168303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DISCHARGE PREDICTION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70E144-FE9E-D0CA-BC01-6D8946E476F6}"/>
              </a:ext>
            </a:extLst>
          </p:cNvPr>
          <p:cNvSpPr txBox="1">
            <a:spLocks/>
          </p:cNvSpPr>
          <p:nvPr/>
        </p:nvSpPr>
        <p:spPr>
          <a:xfrm>
            <a:off x="1204895" y="201246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Trained ML model analyzes vitals, history, and treatment response to flag readiness.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70E66C-6A13-5DFF-9008-032FCD40E531}"/>
              </a:ext>
            </a:extLst>
          </p:cNvPr>
          <p:cNvSpPr txBox="1">
            <a:spLocks/>
          </p:cNvSpPr>
          <p:nvPr/>
        </p:nvSpPr>
        <p:spPr>
          <a:xfrm>
            <a:off x="1205321" y="278283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STAFF REALLOCATION SUGGESTIONS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03549A-AF53-F76E-FFCB-17F9AD566ABD}"/>
              </a:ext>
            </a:extLst>
          </p:cNvPr>
          <p:cNvSpPr txBox="1">
            <a:spLocks/>
          </p:cNvSpPr>
          <p:nvPr/>
        </p:nvSpPr>
        <p:spPr>
          <a:xfrm>
            <a:off x="1204895" y="3112256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 detects overloaded wards and suggests where backup staff can be pulled from.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DAFD477-A56E-7A45-E750-1EE70399746B}"/>
              </a:ext>
            </a:extLst>
          </p:cNvPr>
          <p:cNvSpPr txBox="1">
            <a:spLocks/>
          </p:cNvSpPr>
          <p:nvPr/>
        </p:nvSpPr>
        <p:spPr>
          <a:xfrm>
            <a:off x="1205321" y="388262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PATIENT FAMILY CHAT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DADC9B0-9704-C149-B7F4-5BA265984FD4}"/>
              </a:ext>
            </a:extLst>
          </p:cNvPr>
          <p:cNvSpPr txBox="1">
            <a:spLocks/>
          </p:cNvSpPr>
          <p:nvPr/>
        </p:nvSpPr>
        <p:spPr>
          <a:xfrm>
            <a:off x="1204895" y="421205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LLM-based assistant answers common questions securely, using filtered EMR data.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CA1243F-7E36-8DF6-978A-01F75A194895}"/>
              </a:ext>
            </a:extLst>
          </p:cNvPr>
          <p:cNvSpPr txBox="1">
            <a:spLocks/>
          </p:cNvSpPr>
          <p:nvPr/>
        </p:nvSpPr>
        <p:spPr>
          <a:xfrm>
            <a:off x="1203173" y="49824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EXPLAINABLE INSIGHTS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7627F70-E8B2-A19C-764E-94850B7B165C}"/>
              </a:ext>
            </a:extLst>
          </p:cNvPr>
          <p:cNvSpPr txBox="1">
            <a:spLocks/>
          </p:cNvSpPr>
          <p:nvPr/>
        </p:nvSpPr>
        <p:spPr>
          <a:xfrm>
            <a:off x="1202747" y="5311848"/>
            <a:ext cx="5431971" cy="770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AI decisions are accompanied by visible rationale and supporting data based on past decisions and doctors' affirmations.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AB2FA7-1153-D659-5FA7-F3A87ACA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47" y="1219200"/>
            <a:ext cx="468085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AI &amp; DATA ETHICS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Privacy by Design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We work only with de-identified data - no personal identifiers used.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Human-in-the-Loop</a:t>
            </a:r>
            <a:endParaRPr lang="en-US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The AI offers suggestions - final decisions stay with clinical staff.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Doctor-Approved Approach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Prof. Rosenberg confirmed that such a system is viable without patient identifiers.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95160" y="6356350"/>
            <a:ext cx="653143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77"/>
            <a:ext cx="121920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87A61C-B7FB-4B69-97E7-7B7AFC8A5D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/>
          <a:lstStyle/>
          <a:p>
            <a:r>
              <a:rPr lang="en-US" dirty="0"/>
              <a:t>Nitzan Ventura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/>
          <a:lstStyle/>
          <a:p>
            <a:r>
              <a:rPr lang="en-US" dirty="0"/>
              <a:t>Noam Shabat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/>
          <a:lstStyle/>
          <a:p>
            <a:r>
              <a:rPr lang="en-US" dirty="0"/>
              <a:t>Shay Morad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/>
          <a:lstStyle/>
          <a:p>
            <a:r>
              <a:rPr lang="en-US" dirty="0"/>
              <a:t>Samuel Hayat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46">
            <a:extLst>
              <a:ext uri="{FF2B5EF4-FFF2-40B4-BE49-F238E27FC236}">
                <a16:creationId xmlns:a16="http://schemas.microsoft.com/office/drawing/2014/main" id="{EB57A598-8070-0ECB-3E92-E4FAF7E2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27577" y="2886072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2FEB6367-A124-99B1-ABB1-EF004506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39622" y="2886073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647</Words>
  <Application>Microsoft Office PowerPoint</Application>
  <PresentationFormat>מסך רחב</PresentationFormat>
  <Paragraphs>90</Paragraphs>
  <Slides>11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Med-assist ai</vt:lpstr>
      <vt:lpstr>PROBLEM</vt:lpstr>
      <vt:lpstr>INSIGHTS FROM prof. Michael rosenberg</vt:lpstr>
      <vt:lpstr>SOLUTION</vt:lpstr>
      <vt:lpstr>PRODUCT OVERVIEW</vt:lpstr>
      <vt:lpstr>WHERE WE USE AI</vt:lpstr>
      <vt:lpstr>DEMO</vt:lpstr>
      <vt:lpstr>AI &amp; DATA ETHICS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Morad</dc:creator>
  <cp:lastModifiedBy>Shay Morad</cp:lastModifiedBy>
  <cp:revision>44</cp:revision>
  <dcterms:created xsi:type="dcterms:W3CDTF">2023-07-24T01:11:48Z</dcterms:created>
  <dcterms:modified xsi:type="dcterms:W3CDTF">2025-05-30T01:42:22Z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